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517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88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771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204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8957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263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755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466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3211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8351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653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BB25-034F-44CA-9481-D36F0670F2C4}" type="datetimeFigureOut">
              <a:rPr lang="en-CA" smtClean="0"/>
              <a:t>2016-06-07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E7F62-87B0-4235-98A9-A9A5AC77C6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369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Why do gold companies often trade at a premium to NAV?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CA" sz="1600" dirty="0" smtClean="0"/>
              <a:t>Last </a:t>
            </a:r>
            <a:r>
              <a:rPr lang="en-CA" sz="1600" dirty="0"/>
              <a:t>Friday our global precious metals mining research team attempted to answer </a:t>
            </a:r>
            <a:r>
              <a:rPr lang="en-CA" sz="1600" dirty="0" smtClean="0"/>
              <a:t>this question</a:t>
            </a:r>
            <a:r>
              <a:rPr lang="en-CA" sz="1600" dirty="0"/>
              <a:t>. Three explanations we put forward are (link to the report):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1600" dirty="0" smtClean="0"/>
              <a:t>We </a:t>
            </a:r>
            <a:r>
              <a:rPr lang="en-CA" sz="1600" dirty="0"/>
              <a:t>model gold companies based on proven and probable reserves but, as </a:t>
            </a:r>
            <a:r>
              <a:rPr lang="en-CA" sz="1600" dirty="0" smtClean="0"/>
              <a:t>gold companies </a:t>
            </a:r>
            <a:r>
              <a:rPr lang="en-CA" sz="1600" dirty="0"/>
              <a:t>continue to explore and replace/add to reserves, such an </a:t>
            </a:r>
            <a:r>
              <a:rPr lang="en-CA" sz="1600" dirty="0" smtClean="0"/>
              <a:t>approach understates </a:t>
            </a:r>
            <a:r>
              <a:rPr lang="en-CA" sz="1600" dirty="0"/>
              <a:t>the “going concern” value of the company; thus in practice, what we see </a:t>
            </a:r>
            <a:r>
              <a:rPr lang="en-CA" sz="1600" dirty="0" smtClean="0"/>
              <a:t>is that </a:t>
            </a:r>
            <a:r>
              <a:rPr lang="en-CA" sz="1600" dirty="0"/>
              <a:t>companies with a record of replacing reserves as they are mined and, indeed</a:t>
            </a:r>
            <a:r>
              <a:rPr lang="en-CA" sz="1600" dirty="0" smtClean="0"/>
              <a:t>, growing </a:t>
            </a:r>
            <a:r>
              <a:rPr lang="en-CA" sz="1600" dirty="0"/>
              <a:t>them, tend to trade on a bigger premium to DCF;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1600" dirty="0" smtClean="0"/>
              <a:t>For </a:t>
            </a:r>
            <a:r>
              <a:rPr lang="en-CA" sz="1600" dirty="0"/>
              <a:t>higher cost miners, equity is more like an option, and if we break an option </a:t>
            </a:r>
            <a:r>
              <a:rPr lang="en-CA" sz="1600" dirty="0" smtClean="0"/>
              <a:t>into two </a:t>
            </a:r>
            <a:r>
              <a:rPr lang="en-CA" sz="1600" dirty="0"/>
              <a:t>parts, we have the time value of volatility vs. price (extrinsic value) and then </a:t>
            </a:r>
            <a:r>
              <a:rPr lang="en-CA" sz="1600" dirty="0" smtClean="0"/>
              <a:t>the “</a:t>
            </a:r>
            <a:r>
              <a:rPr lang="en-CA" sz="1600" dirty="0"/>
              <a:t>in-the-</a:t>
            </a:r>
            <a:r>
              <a:rPr lang="en-CA" sz="1600" dirty="0" err="1"/>
              <a:t>moneyness</a:t>
            </a:r>
            <a:r>
              <a:rPr lang="en-CA" sz="1600" dirty="0"/>
              <a:t>” (intrinsic value); the closer to breakeven a miner is, the less </a:t>
            </a:r>
            <a:r>
              <a:rPr lang="en-CA" sz="1600" dirty="0" smtClean="0"/>
              <a:t>value may </a:t>
            </a:r>
            <a:r>
              <a:rPr lang="en-CA" sz="1600" dirty="0"/>
              <a:t>be associated with the intrinsic value of the asset and the more with the </a:t>
            </a:r>
            <a:r>
              <a:rPr lang="en-CA" sz="1600" dirty="0" smtClean="0"/>
              <a:t>option value </a:t>
            </a:r>
            <a:r>
              <a:rPr lang="en-CA" sz="1600" dirty="0"/>
              <a:t>(to the upside). As such, at a low gold price level, we might expect a high cost </a:t>
            </a:r>
            <a:r>
              <a:rPr lang="en-CA" sz="1600" dirty="0" smtClean="0"/>
              <a:t>gold miner </a:t>
            </a:r>
            <a:r>
              <a:rPr lang="en-CA" sz="1600" dirty="0"/>
              <a:t>to trade at a very high multiple of a low absolute “NPV” (i.e. intrinsic value); and</a:t>
            </a:r>
          </a:p>
          <a:p>
            <a:pPr marL="514350" indent="-514350">
              <a:buFont typeface="+mj-lt"/>
              <a:buAutoNum type="arabicPeriod"/>
            </a:pPr>
            <a:r>
              <a:rPr lang="en-CA" sz="1600" dirty="0" smtClean="0"/>
              <a:t>The </a:t>
            </a:r>
            <a:r>
              <a:rPr lang="en-CA" sz="1600" dirty="0"/>
              <a:t>5% real discount rate we use in all of our DCF-based NAV estimates may be </a:t>
            </a:r>
            <a:r>
              <a:rPr lang="en-CA" sz="1600" dirty="0" smtClean="0"/>
              <a:t>too high </a:t>
            </a:r>
            <a:r>
              <a:rPr lang="en-CA" sz="1600" dirty="0"/>
              <a:t>given that gold company Betas and risk free rates are near zero and have </a:t>
            </a:r>
            <a:r>
              <a:rPr lang="en-CA" sz="1600" dirty="0" smtClean="0"/>
              <a:t>been since </a:t>
            </a:r>
            <a:r>
              <a:rPr lang="en-CA" sz="1600" dirty="0"/>
              <a:t>2009 (some are just greater than zero and some are just less than zero); </a:t>
            </a:r>
            <a:r>
              <a:rPr lang="en-CA" sz="1600" dirty="0" smtClean="0"/>
              <a:t>our analysis </a:t>
            </a:r>
            <a:r>
              <a:rPr lang="en-CA" sz="1600" dirty="0"/>
              <a:t>indicates that the 5% real discount rate assumption is likely too high </a:t>
            </a:r>
            <a:r>
              <a:rPr lang="en-CA" sz="1600" dirty="0" smtClean="0"/>
              <a:t>and that </a:t>
            </a:r>
            <a:r>
              <a:rPr lang="en-CA" sz="1600" dirty="0"/>
              <a:t>current share prices are actually discounting negative discount rates for a </a:t>
            </a:r>
            <a:r>
              <a:rPr lang="en-CA" sz="1600" dirty="0" smtClean="0"/>
              <a:t>majority of </a:t>
            </a:r>
            <a:r>
              <a:rPr lang="en-CA" sz="1600" dirty="0"/>
              <a:t>the gold companies we cover globally.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0" y="63246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CA" sz="1400" dirty="0" smtClean="0"/>
              <a:t>Merrill Lynch Bank of America </a:t>
            </a:r>
          </a:p>
          <a:p>
            <a:pPr algn="r"/>
            <a:r>
              <a:rPr lang="en-CA" sz="1400" dirty="0" smtClean="0"/>
              <a:t>Thoughts </a:t>
            </a:r>
            <a:r>
              <a:rPr lang="en-CA" sz="1400" dirty="0"/>
              <a:t>on gold miner cost of capital</a:t>
            </a:r>
            <a:r>
              <a:rPr lang="en-CA" sz="1400" dirty="0" smtClean="0"/>
              <a:t>  - 6Jun2016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547050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333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Why do gold companies often trade at a premium to NAV?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gold companies often trade at a premium to NAV?</dc:title>
  <dc:creator>Windows User</dc:creator>
  <cp:lastModifiedBy>Windows User</cp:lastModifiedBy>
  <cp:revision>2</cp:revision>
  <dcterms:created xsi:type="dcterms:W3CDTF">2016-06-07T14:11:21Z</dcterms:created>
  <dcterms:modified xsi:type="dcterms:W3CDTF">2016-06-07T14:22:33Z</dcterms:modified>
</cp:coreProperties>
</file>